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2"/>
  </p:notesMasterIdLst>
  <p:sldIdLst>
    <p:sldId id="256" r:id="rId2"/>
    <p:sldId id="307" r:id="rId3"/>
    <p:sldId id="298" r:id="rId4"/>
    <p:sldId id="309" r:id="rId5"/>
    <p:sldId id="257" r:id="rId6"/>
    <p:sldId id="308" r:id="rId7"/>
    <p:sldId id="258" r:id="rId8"/>
    <p:sldId id="306" r:id="rId9"/>
    <p:sldId id="259" r:id="rId10"/>
    <p:sldId id="304"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35" autoAdjust="0"/>
    <p:restoredTop sz="49744" autoAdjust="0"/>
  </p:normalViewPr>
  <p:slideViewPr>
    <p:cSldViewPr snapToGrid="0">
      <p:cViewPr varScale="1">
        <p:scale>
          <a:sx n="45" d="100"/>
          <a:sy n="45" d="100"/>
        </p:scale>
        <p:origin x="-2256" y="-9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interSettings" Target="printerSettings/printerSettings1.bin"/><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B4826EF-274A-2F47-921F-F8F2608F1B6B}" type="datetimeFigureOut">
              <a:rPr lang="en-US" smtClean="0"/>
              <a:t>2/11/19</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61887ED-1BB9-E94C-96FF-CA84E85F2B38}" type="slidenum">
              <a:rPr lang="en-US" smtClean="0"/>
              <a:t>‹#›</a:t>
            </a:fld>
            <a:endParaRPr lang="en-US"/>
          </a:p>
        </p:txBody>
      </p:sp>
    </p:spTree>
    <p:extLst>
      <p:ext uri="{BB962C8B-B14F-4D97-AF65-F5344CB8AC3E}">
        <p14:creationId xmlns:p14="http://schemas.microsoft.com/office/powerpoint/2010/main" val="231277831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Soy </a:t>
            </a:r>
            <a:r>
              <a:rPr lang="en-US" dirty="0" err="1" smtClean="0"/>
              <a:t>vs</a:t>
            </a:r>
            <a:r>
              <a:rPr lang="en-US" dirty="0" smtClean="0"/>
              <a:t> not soy: planet has red edge band, so spectral data. Figure out </a:t>
            </a:r>
            <a:r>
              <a:rPr lang="en-US" dirty="0" err="1" smtClean="0"/>
              <a:t>phenological</a:t>
            </a:r>
            <a:r>
              <a:rPr lang="en-US" dirty="0" smtClean="0"/>
              <a:t> difference of soy. Look at Sentinel data. Planet data is tricky because calibration</a:t>
            </a:r>
            <a:r>
              <a:rPr lang="en-US" baseline="0" dirty="0" smtClean="0"/>
              <a:t> doesn’t really work out. Sentinel has more rigorous/standard calibration. It started in 2015. Go with Sentinel instead of Planet. Is 20 points enough- it’s enough if those 20 points only represents a single</a:t>
            </a:r>
          </a:p>
          <a:p>
            <a:r>
              <a:rPr lang="en-US" baseline="0" dirty="0" smtClean="0"/>
              <a:t>Can look visually to see if something is soy </a:t>
            </a:r>
            <a:r>
              <a:rPr lang="en-US" baseline="0" dirty="0" err="1" smtClean="0"/>
              <a:t>vs</a:t>
            </a:r>
            <a:r>
              <a:rPr lang="en-US" baseline="0" dirty="0" smtClean="0"/>
              <a:t> not soy. Look for patterning of the crops. Go to Google Earth Pro. In ArcGIS, create random points and see if you can tell the difference between what’s soy </a:t>
            </a:r>
            <a:r>
              <a:rPr lang="en-US" baseline="0" dirty="0" err="1" smtClean="0"/>
              <a:t>vs</a:t>
            </a:r>
            <a:r>
              <a:rPr lang="en-US" baseline="0" dirty="0" smtClean="0"/>
              <a:t> not soy and see if can visually see a difference, </a:t>
            </a:r>
            <a:r>
              <a:rPr lang="en-US" baseline="0" dirty="0" err="1" smtClean="0"/>
              <a:t>esp</a:t>
            </a:r>
            <a:r>
              <a:rPr lang="en-US" baseline="0" dirty="0" smtClean="0"/>
              <a:t> in a specific season. Find a year that’s data rich that’s recent and do a slide bar over. Do scatterplots band by band over soy </a:t>
            </a:r>
            <a:r>
              <a:rPr lang="en-US" baseline="0" dirty="0" err="1" smtClean="0"/>
              <a:t>vs</a:t>
            </a:r>
            <a:r>
              <a:rPr lang="en-US" baseline="0" dirty="0" smtClean="0"/>
              <a:t> non soy points to see what bands might be separating soy from </a:t>
            </a:r>
            <a:r>
              <a:rPr lang="en-US" baseline="0" dirty="0" err="1" smtClean="0"/>
              <a:t>nonsoy</a:t>
            </a:r>
            <a:r>
              <a:rPr lang="en-US" baseline="0" dirty="0" smtClean="0"/>
              <a:t>. Multiband indices might be able to highlight differences. </a:t>
            </a:r>
          </a:p>
          <a:p>
            <a:r>
              <a:rPr lang="en-US" baseline="0" dirty="0" smtClean="0"/>
              <a:t>Where to get training points? Spatial coverage is important. Basic rules: for both training and testing points, 10x the number of bands per class. For training, 30 for training at least for statistical purposes. Recommend 50 samples per class. If pixels are coming from same field, would want 50 of those clusters. For testing, 50 per class.</a:t>
            </a:r>
          </a:p>
          <a:p>
            <a:r>
              <a:rPr lang="en-US" baseline="0" dirty="0" smtClean="0"/>
              <a:t>Assuming identical bands (i.e. atmosphere correction), can pool years’ worth of training/testing data to train a single classifier. Another issue: when pool years together, try to stick with MODIS. Doing mosaic will shift the actual date of acquisition and this may introduce error. </a:t>
            </a:r>
          </a:p>
          <a:p>
            <a:r>
              <a:rPr lang="en-US" baseline="0" dirty="0" smtClean="0"/>
              <a:t>Test whether variability within SC/DC soy is more than variability between soy </a:t>
            </a:r>
            <a:r>
              <a:rPr lang="en-US" baseline="0" dirty="0" err="1" smtClean="0"/>
              <a:t>vs</a:t>
            </a:r>
            <a:r>
              <a:rPr lang="en-US" baseline="0" dirty="0" smtClean="0"/>
              <a:t> </a:t>
            </a:r>
            <a:r>
              <a:rPr lang="en-US" baseline="0" dirty="0" err="1" smtClean="0"/>
              <a:t>nonsoy</a:t>
            </a:r>
            <a:r>
              <a:rPr lang="en-US" baseline="0" dirty="0" smtClean="0"/>
              <a:t>. </a:t>
            </a:r>
          </a:p>
          <a:p>
            <a:r>
              <a:rPr lang="en-US" baseline="0" dirty="0" smtClean="0"/>
              <a:t>Need to get more ground </a:t>
            </a:r>
            <a:r>
              <a:rPr lang="en-US" baseline="0" dirty="0" err="1" smtClean="0"/>
              <a:t>truthing</a:t>
            </a:r>
            <a:r>
              <a:rPr lang="en-US" baseline="0" dirty="0" smtClean="0"/>
              <a:t> – especially for more recent years. </a:t>
            </a:r>
          </a:p>
          <a:p>
            <a:r>
              <a:rPr lang="en-US" baseline="0" dirty="0" smtClean="0"/>
              <a:t>Temporal principal components – input is time trajectories of individual pixels, feed it into PCA, and look at first few components – get the principle trajectories that give the most variation. See which pixels have a high correlation with each trajectory. It will show me the variety of soy timing, do it for my big dataset of soy. Can see where/if people are failing on their first crop. </a:t>
            </a:r>
            <a:endParaRPr lang="en-US" dirty="0"/>
          </a:p>
        </p:txBody>
      </p:sp>
      <p:sp>
        <p:nvSpPr>
          <p:cNvPr id="4" name="Slide Number Placeholder 3"/>
          <p:cNvSpPr>
            <a:spLocks noGrp="1"/>
          </p:cNvSpPr>
          <p:nvPr>
            <p:ph type="sldNum" sz="quarter" idx="10"/>
          </p:nvPr>
        </p:nvSpPr>
        <p:spPr/>
        <p:txBody>
          <a:bodyPr/>
          <a:lstStyle/>
          <a:p>
            <a:fld id="{A61887ED-1BB9-E94C-96FF-CA84E85F2B38}" type="slidenum">
              <a:rPr lang="en-US" smtClean="0"/>
              <a:t>3</a:t>
            </a:fld>
            <a:endParaRPr lang="en-US"/>
          </a:p>
        </p:txBody>
      </p:sp>
    </p:spTree>
    <p:extLst>
      <p:ext uri="{BB962C8B-B14F-4D97-AF65-F5344CB8AC3E}">
        <p14:creationId xmlns:p14="http://schemas.microsoft.com/office/powerpoint/2010/main" val="16266054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Try to identify</a:t>
            </a:r>
            <a:r>
              <a:rPr lang="en-US" baseline="0" dirty="0" smtClean="0"/>
              <a:t> time of the year during which there is at least some contrast. You’re trying to separate circular features from other features. First find crops by looking at the min and max EVI, then on the differencing results, find the circle, then do object based classification. Take annual max minus annual min. Looking at Sentinel has higher revisit time.</a:t>
            </a:r>
            <a:endParaRPr lang="en-US" dirty="0"/>
          </a:p>
        </p:txBody>
      </p:sp>
      <p:sp>
        <p:nvSpPr>
          <p:cNvPr id="4" name="Slide Number Placeholder 3"/>
          <p:cNvSpPr>
            <a:spLocks noGrp="1"/>
          </p:cNvSpPr>
          <p:nvPr>
            <p:ph type="sldNum" sz="quarter" idx="10"/>
          </p:nvPr>
        </p:nvSpPr>
        <p:spPr/>
        <p:txBody>
          <a:bodyPr/>
          <a:lstStyle/>
          <a:p>
            <a:fld id="{A61887ED-1BB9-E94C-96FF-CA84E85F2B38}" type="slidenum">
              <a:rPr lang="en-US" smtClean="0"/>
              <a:t>6</a:t>
            </a:fld>
            <a:endParaRPr lang="en-US"/>
          </a:p>
        </p:txBody>
      </p:sp>
    </p:spTree>
    <p:extLst>
      <p:ext uri="{BB962C8B-B14F-4D97-AF65-F5344CB8AC3E}">
        <p14:creationId xmlns:p14="http://schemas.microsoft.com/office/powerpoint/2010/main" val="103502302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Combining Planet Scope and Rapid Eye – calibrated quite differently. Need to calibrate with metadata using API,</a:t>
            </a:r>
            <a:r>
              <a:rPr lang="en-US" baseline="0" dirty="0" smtClean="0"/>
              <a:t> won’t be very scalable. Use Sentinel because it’s more forward looking. </a:t>
            </a:r>
            <a:endParaRPr lang="en-US" dirty="0"/>
          </a:p>
        </p:txBody>
      </p:sp>
      <p:sp>
        <p:nvSpPr>
          <p:cNvPr id="4" name="Slide Number Placeholder 3"/>
          <p:cNvSpPr>
            <a:spLocks noGrp="1"/>
          </p:cNvSpPr>
          <p:nvPr>
            <p:ph type="sldNum" sz="quarter" idx="10"/>
          </p:nvPr>
        </p:nvSpPr>
        <p:spPr/>
        <p:txBody>
          <a:bodyPr/>
          <a:lstStyle/>
          <a:p>
            <a:fld id="{A61887ED-1BB9-E94C-96FF-CA84E85F2B38}" type="slidenum">
              <a:rPr lang="en-US" smtClean="0"/>
              <a:t>8</a:t>
            </a:fld>
            <a:endParaRPr lang="en-US"/>
          </a:p>
        </p:txBody>
      </p:sp>
    </p:spTree>
    <p:extLst>
      <p:ext uri="{BB962C8B-B14F-4D97-AF65-F5344CB8AC3E}">
        <p14:creationId xmlns:p14="http://schemas.microsoft.com/office/powerpoint/2010/main" val="19416185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CA582E6-1284-4F67-93A0-B560F37E010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0BE93E55-29F4-4AFC-82B2-0C4304523FF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0DD62D74-5815-44F7-AA9E-AD07F61B14BB}"/>
              </a:ext>
            </a:extLst>
          </p:cNvPr>
          <p:cNvSpPr>
            <a:spLocks noGrp="1"/>
          </p:cNvSpPr>
          <p:nvPr>
            <p:ph type="dt" sz="half" idx="10"/>
          </p:nvPr>
        </p:nvSpPr>
        <p:spPr/>
        <p:txBody>
          <a:bodyPr/>
          <a:lstStyle/>
          <a:p>
            <a:fld id="{AE68128B-BE11-4838-8131-DFCFD356DCDC}" type="datetimeFigureOut">
              <a:rPr lang="en-US" smtClean="0"/>
              <a:t>2/11/19</a:t>
            </a:fld>
            <a:endParaRPr lang="en-US"/>
          </a:p>
        </p:txBody>
      </p:sp>
      <p:sp>
        <p:nvSpPr>
          <p:cNvPr id="5" name="Footer Placeholder 4">
            <a:extLst>
              <a:ext uri="{FF2B5EF4-FFF2-40B4-BE49-F238E27FC236}">
                <a16:creationId xmlns:a16="http://schemas.microsoft.com/office/drawing/2014/main" xmlns="" id="{3F85350A-05D2-4FF7-BC63-3BE02CFCE8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A40142B7-B097-461F-87E6-D223B28595CB}"/>
              </a:ext>
            </a:extLst>
          </p:cNvPr>
          <p:cNvSpPr>
            <a:spLocks noGrp="1"/>
          </p:cNvSpPr>
          <p:nvPr>
            <p:ph type="sldNum" sz="quarter" idx="12"/>
          </p:nvPr>
        </p:nvSpPr>
        <p:spPr/>
        <p:txBody>
          <a:bodyPr/>
          <a:lstStyle/>
          <a:p>
            <a:fld id="{E04A727F-3490-4154-86DE-79FC804B513A}" type="slidenum">
              <a:rPr lang="en-US" smtClean="0"/>
              <a:t>‹#›</a:t>
            </a:fld>
            <a:endParaRPr lang="en-US"/>
          </a:p>
        </p:txBody>
      </p:sp>
    </p:spTree>
    <p:extLst>
      <p:ext uri="{BB962C8B-B14F-4D97-AF65-F5344CB8AC3E}">
        <p14:creationId xmlns:p14="http://schemas.microsoft.com/office/powerpoint/2010/main" val="21163200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AB48FB0-F1A3-4AD0-A5F6-69B9ED4B4AF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305AC6F9-2C21-4B5A-8F48-E089ABEBDC7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46F2F0F-F957-4545-85D1-5801C6EB3D3E}"/>
              </a:ext>
            </a:extLst>
          </p:cNvPr>
          <p:cNvSpPr>
            <a:spLocks noGrp="1"/>
          </p:cNvSpPr>
          <p:nvPr>
            <p:ph type="dt" sz="half" idx="10"/>
          </p:nvPr>
        </p:nvSpPr>
        <p:spPr/>
        <p:txBody>
          <a:bodyPr/>
          <a:lstStyle/>
          <a:p>
            <a:fld id="{AE68128B-BE11-4838-8131-DFCFD356DCDC}" type="datetimeFigureOut">
              <a:rPr lang="en-US" smtClean="0"/>
              <a:t>2/11/19</a:t>
            </a:fld>
            <a:endParaRPr lang="en-US"/>
          </a:p>
        </p:txBody>
      </p:sp>
      <p:sp>
        <p:nvSpPr>
          <p:cNvPr id="5" name="Footer Placeholder 4">
            <a:extLst>
              <a:ext uri="{FF2B5EF4-FFF2-40B4-BE49-F238E27FC236}">
                <a16:creationId xmlns:a16="http://schemas.microsoft.com/office/drawing/2014/main" xmlns="" id="{12FEB342-7AE4-4916-91AC-B3B0D34951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2A7570F7-E4C1-4804-8EF7-870CA338DB6A}"/>
              </a:ext>
            </a:extLst>
          </p:cNvPr>
          <p:cNvSpPr>
            <a:spLocks noGrp="1"/>
          </p:cNvSpPr>
          <p:nvPr>
            <p:ph type="sldNum" sz="quarter" idx="12"/>
          </p:nvPr>
        </p:nvSpPr>
        <p:spPr/>
        <p:txBody>
          <a:bodyPr/>
          <a:lstStyle/>
          <a:p>
            <a:fld id="{E04A727F-3490-4154-86DE-79FC804B513A}" type="slidenum">
              <a:rPr lang="en-US" smtClean="0"/>
              <a:t>‹#›</a:t>
            </a:fld>
            <a:endParaRPr lang="en-US"/>
          </a:p>
        </p:txBody>
      </p:sp>
    </p:spTree>
    <p:extLst>
      <p:ext uri="{BB962C8B-B14F-4D97-AF65-F5344CB8AC3E}">
        <p14:creationId xmlns:p14="http://schemas.microsoft.com/office/powerpoint/2010/main" val="140069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FF73DB7-1FCF-4AC3-95D5-A606A5979E4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5DAAD2E3-4738-4DC2-AFB1-D5BF3C02457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45168884-5323-4FE1-9D05-7553340C539B}"/>
              </a:ext>
            </a:extLst>
          </p:cNvPr>
          <p:cNvSpPr>
            <a:spLocks noGrp="1"/>
          </p:cNvSpPr>
          <p:nvPr>
            <p:ph type="dt" sz="half" idx="10"/>
          </p:nvPr>
        </p:nvSpPr>
        <p:spPr/>
        <p:txBody>
          <a:bodyPr/>
          <a:lstStyle/>
          <a:p>
            <a:fld id="{AE68128B-BE11-4838-8131-DFCFD356DCDC}" type="datetimeFigureOut">
              <a:rPr lang="en-US" smtClean="0"/>
              <a:t>2/11/19</a:t>
            </a:fld>
            <a:endParaRPr lang="en-US"/>
          </a:p>
        </p:txBody>
      </p:sp>
      <p:sp>
        <p:nvSpPr>
          <p:cNvPr id="5" name="Footer Placeholder 4">
            <a:extLst>
              <a:ext uri="{FF2B5EF4-FFF2-40B4-BE49-F238E27FC236}">
                <a16:creationId xmlns:a16="http://schemas.microsoft.com/office/drawing/2014/main" xmlns="" id="{EBF6E41A-C3CE-46D9-BDC1-C518B21084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DC830364-C93C-4055-AB8A-0D569A9702FA}"/>
              </a:ext>
            </a:extLst>
          </p:cNvPr>
          <p:cNvSpPr>
            <a:spLocks noGrp="1"/>
          </p:cNvSpPr>
          <p:nvPr>
            <p:ph type="sldNum" sz="quarter" idx="12"/>
          </p:nvPr>
        </p:nvSpPr>
        <p:spPr/>
        <p:txBody>
          <a:bodyPr/>
          <a:lstStyle/>
          <a:p>
            <a:fld id="{E04A727F-3490-4154-86DE-79FC804B513A}" type="slidenum">
              <a:rPr lang="en-US" smtClean="0"/>
              <a:t>‹#›</a:t>
            </a:fld>
            <a:endParaRPr lang="en-US"/>
          </a:p>
        </p:txBody>
      </p:sp>
    </p:spTree>
    <p:extLst>
      <p:ext uri="{BB962C8B-B14F-4D97-AF65-F5344CB8AC3E}">
        <p14:creationId xmlns:p14="http://schemas.microsoft.com/office/powerpoint/2010/main" val="9414077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84BEEEB-783F-4B03-9C41-E6845BB938B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33C2324D-E028-470C-ACAB-FA68554F75FE}"/>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AA950050-F305-4EF5-9F16-0FFED0088C1A}"/>
              </a:ext>
            </a:extLst>
          </p:cNvPr>
          <p:cNvSpPr>
            <a:spLocks noGrp="1"/>
          </p:cNvSpPr>
          <p:nvPr>
            <p:ph type="dt" sz="half" idx="10"/>
          </p:nvPr>
        </p:nvSpPr>
        <p:spPr/>
        <p:txBody>
          <a:bodyPr/>
          <a:lstStyle/>
          <a:p>
            <a:fld id="{AE68128B-BE11-4838-8131-DFCFD356DCDC}" type="datetimeFigureOut">
              <a:rPr lang="en-US" smtClean="0"/>
              <a:t>2/11/19</a:t>
            </a:fld>
            <a:endParaRPr lang="en-US"/>
          </a:p>
        </p:txBody>
      </p:sp>
      <p:sp>
        <p:nvSpPr>
          <p:cNvPr id="5" name="Footer Placeholder 4">
            <a:extLst>
              <a:ext uri="{FF2B5EF4-FFF2-40B4-BE49-F238E27FC236}">
                <a16:creationId xmlns:a16="http://schemas.microsoft.com/office/drawing/2014/main" xmlns="" id="{27A56E32-A820-4739-B6DE-EF3E4AF8E3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FF91F50-8850-4F8F-B413-A9496DE6C343}"/>
              </a:ext>
            </a:extLst>
          </p:cNvPr>
          <p:cNvSpPr>
            <a:spLocks noGrp="1"/>
          </p:cNvSpPr>
          <p:nvPr>
            <p:ph type="sldNum" sz="quarter" idx="12"/>
          </p:nvPr>
        </p:nvSpPr>
        <p:spPr/>
        <p:txBody>
          <a:bodyPr/>
          <a:lstStyle/>
          <a:p>
            <a:fld id="{E04A727F-3490-4154-86DE-79FC804B513A}" type="slidenum">
              <a:rPr lang="en-US" smtClean="0"/>
              <a:t>‹#›</a:t>
            </a:fld>
            <a:endParaRPr lang="en-US"/>
          </a:p>
        </p:txBody>
      </p:sp>
    </p:spTree>
    <p:extLst>
      <p:ext uri="{BB962C8B-B14F-4D97-AF65-F5344CB8AC3E}">
        <p14:creationId xmlns:p14="http://schemas.microsoft.com/office/powerpoint/2010/main" val="1699306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79B5F34-7162-4565-BD5F-8CF5940F817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0420DA70-DBE7-4ED9-A670-2102C6EDEC5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0E04B763-91FE-42CE-A336-8F6B471DB10C}"/>
              </a:ext>
            </a:extLst>
          </p:cNvPr>
          <p:cNvSpPr>
            <a:spLocks noGrp="1"/>
          </p:cNvSpPr>
          <p:nvPr>
            <p:ph type="dt" sz="half" idx="10"/>
          </p:nvPr>
        </p:nvSpPr>
        <p:spPr/>
        <p:txBody>
          <a:bodyPr/>
          <a:lstStyle/>
          <a:p>
            <a:fld id="{AE68128B-BE11-4838-8131-DFCFD356DCDC}" type="datetimeFigureOut">
              <a:rPr lang="en-US" smtClean="0"/>
              <a:t>2/11/19</a:t>
            </a:fld>
            <a:endParaRPr lang="en-US"/>
          </a:p>
        </p:txBody>
      </p:sp>
      <p:sp>
        <p:nvSpPr>
          <p:cNvPr id="5" name="Footer Placeholder 4">
            <a:extLst>
              <a:ext uri="{FF2B5EF4-FFF2-40B4-BE49-F238E27FC236}">
                <a16:creationId xmlns:a16="http://schemas.microsoft.com/office/drawing/2014/main" xmlns="" id="{6018A5AE-139A-45C7-8C4F-68EBDA03F8B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276A207C-B7A2-4B17-A884-25BE5DFE5F49}"/>
              </a:ext>
            </a:extLst>
          </p:cNvPr>
          <p:cNvSpPr>
            <a:spLocks noGrp="1"/>
          </p:cNvSpPr>
          <p:nvPr>
            <p:ph type="sldNum" sz="quarter" idx="12"/>
          </p:nvPr>
        </p:nvSpPr>
        <p:spPr/>
        <p:txBody>
          <a:bodyPr/>
          <a:lstStyle/>
          <a:p>
            <a:fld id="{E04A727F-3490-4154-86DE-79FC804B513A}" type="slidenum">
              <a:rPr lang="en-US" smtClean="0"/>
              <a:t>‹#›</a:t>
            </a:fld>
            <a:endParaRPr lang="en-US"/>
          </a:p>
        </p:txBody>
      </p:sp>
    </p:spTree>
    <p:extLst>
      <p:ext uri="{BB962C8B-B14F-4D97-AF65-F5344CB8AC3E}">
        <p14:creationId xmlns:p14="http://schemas.microsoft.com/office/powerpoint/2010/main" val="2686832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15A86B87-8969-4A70-BF72-AE03BEBCA87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44B4285C-A83D-4336-B68C-F7FABDEE509C}"/>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125F49AB-15B6-421F-819A-7CE0FE64BD81}"/>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91E94B1D-D6FD-495C-AE41-CB43199AE5F3}"/>
              </a:ext>
            </a:extLst>
          </p:cNvPr>
          <p:cNvSpPr>
            <a:spLocks noGrp="1"/>
          </p:cNvSpPr>
          <p:nvPr>
            <p:ph type="dt" sz="half" idx="10"/>
          </p:nvPr>
        </p:nvSpPr>
        <p:spPr/>
        <p:txBody>
          <a:bodyPr/>
          <a:lstStyle/>
          <a:p>
            <a:fld id="{AE68128B-BE11-4838-8131-DFCFD356DCDC}" type="datetimeFigureOut">
              <a:rPr lang="en-US" smtClean="0"/>
              <a:t>2/11/19</a:t>
            </a:fld>
            <a:endParaRPr lang="en-US"/>
          </a:p>
        </p:txBody>
      </p:sp>
      <p:sp>
        <p:nvSpPr>
          <p:cNvPr id="6" name="Footer Placeholder 5">
            <a:extLst>
              <a:ext uri="{FF2B5EF4-FFF2-40B4-BE49-F238E27FC236}">
                <a16:creationId xmlns:a16="http://schemas.microsoft.com/office/drawing/2014/main" xmlns="" id="{C43B7109-BD2A-42EE-8751-1FB2122FE69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84D5C172-17A5-4453-8F61-E2364A3C31E4}"/>
              </a:ext>
            </a:extLst>
          </p:cNvPr>
          <p:cNvSpPr>
            <a:spLocks noGrp="1"/>
          </p:cNvSpPr>
          <p:nvPr>
            <p:ph type="sldNum" sz="quarter" idx="12"/>
          </p:nvPr>
        </p:nvSpPr>
        <p:spPr/>
        <p:txBody>
          <a:bodyPr/>
          <a:lstStyle/>
          <a:p>
            <a:fld id="{E04A727F-3490-4154-86DE-79FC804B513A}" type="slidenum">
              <a:rPr lang="en-US" smtClean="0"/>
              <a:t>‹#›</a:t>
            </a:fld>
            <a:endParaRPr lang="en-US"/>
          </a:p>
        </p:txBody>
      </p:sp>
    </p:spTree>
    <p:extLst>
      <p:ext uri="{BB962C8B-B14F-4D97-AF65-F5344CB8AC3E}">
        <p14:creationId xmlns:p14="http://schemas.microsoft.com/office/powerpoint/2010/main" val="37392064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C9F07E2-5518-4D4B-8F08-DA211FB05FA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43815383-31F5-47EE-B3CF-9C8D06FEB5D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28769C88-5F0D-46E3-93C4-0AA86D65169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E6845F7B-E602-4838-AA3D-6F4A3031BD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733BFFC7-57D2-4873-853C-5E45CD6A1284}"/>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3BC1E269-8EE8-42C0-A07B-FF29D5FAC6D4}"/>
              </a:ext>
            </a:extLst>
          </p:cNvPr>
          <p:cNvSpPr>
            <a:spLocks noGrp="1"/>
          </p:cNvSpPr>
          <p:nvPr>
            <p:ph type="dt" sz="half" idx="10"/>
          </p:nvPr>
        </p:nvSpPr>
        <p:spPr/>
        <p:txBody>
          <a:bodyPr/>
          <a:lstStyle/>
          <a:p>
            <a:fld id="{AE68128B-BE11-4838-8131-DFCFD356DCDC}" type="datetimeFigureOut">
              <a:rPr lang="en-US" smtClean="0"/>
              <a:t>2/11/19</a:t>
            </a:fld>
            <a:endParaRPr lang="en-US"/>
          </a:p>
        </p:txBody>
      </p:sp>
      <p:sp>
        <p:nvSpPr>
          <p:cNvPr id="8" name="Footer Placeholder 7">
            <a:extLst>
              <a:ext uri="{FF2B5EF4-FFF2-40B4-BE49-F238E27FC236}">
                <a16:creationId xmlns:a16="http://schemas.microsoft.com/office/drawing/2014/main" xmlns="" id="{6922FBEC-0330-436F-A4CE-8E152D36E5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832024E0-B8E2-42B7-BE35-F40C26CA602D}"/>
              </a:ext>
            </a:extLst>
          </p:cNvPr>
          <p:cNvSpPr>
            <a:spLocks noGrp="1"/>
          </p:cNvSpPr>
          <p:nvPr>
            <p:ph type="sldNum" sz="quarter" idx="12"/>
          </p:nvPr>
        </p:nvSpPr>
        <p:spPr/>
        <p:txBody>
          <a:bodyPr/>
          <a:lstStyle/>
          <a:p>
            <a:fld id="{E04A727F-3490-4154-86DE-79FC804B513A}" type="slidenum">
              <a:rPr lang="en-US" smtClean="0"/>
              <a:t>‹#›</a:t>
            </a:fld>
            <a:endParaRPr lang="en-US"/>
          </a:p>
        </p:txBody>
      </p:sp>
    </p:spTree>
    <p:extLst>
      <p:ext uri="{BB962C8B-B14F-4D97-AF65-F5344CB8AC3E}">
        <p14:creationId xmlns:p14="http://schemas.microsoft.com/office/powerpoint/2010/main" val="26911141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6F9561B-B4F7-45BA-A4AD-3451A2EB397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F09BE22F-1D0D-4B22-BE7E-57925014A73D}"/>
              </a:ext>
            </a:extLst>
          </p:cNvPr>
          <p:cNvSpPr>
            <a:spLocks noGrp="1"/>
          </p:cNvSpPr>
          <p:nvPr>
            <p:ph type="dt" sz="half" idx="10"/>
          </p:nvPr>
        </p:nvSpPr>
        <p:spPr/>
        <p:txBody>
          <a:bodyPr/>
          <a:lstStyle/>
          <a:p>
            <a:fld id="{AE68128B-BE11-4838-8131-DFCFD356DCDC}" type="datetimeFigureOut">
              <a:rPr lang="en-US" smtClean="0"/>
              <a:t>2/11/19</a:t>
            </a:fld>
            <a:endParaRPr lang="en-US"/>
          </a:p>
        </p:txBody>
      </p:sp>
      <p:sp>
        <p:nvSpPr>
          <p:cNvPr id="4" name="Footer Placeholder 3">
            <a:extLst>
              <a:ext uri="{FF2B5EF4-FFF2-40B4-BE49-F238E27FC236}">
                <a16:creationId xmlns:a16="http://schemas.microsoft.com/office/drawing/2014/main" xmlns="" id="{FB0BA25C-0011-4C87-8CCB-23662B50D57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CDD22191-A904-4E70-AD12-0CE46606474A}"/>
              </a:ext>
            </a:extLst>
          </p:cNvPr>
          <p:cNvSpPr>
            <a:spLocks noGrp="1"/>
          </p:cNvSpPr>
          <p:nvPr>
            <p:ph type="sldNum" sz="quarter" idx="12"/>
          </p:nvPr>
        </p:nvSpPr>
        <p:spPr/>
        <p:txBody>
          <a:bodyPr/>
          <a:lstStyle/>
          <a:p>
            <a:fld id="{E04A727F-3490-4154-86DE-79FC804B513A}" type="slidenum">
              <a:rPr lang="en-US" smtClean="0"/>
              <a:t>‹#›</a:t>
            </a:fld>
            <a:endParaRPr lang="en-US"/>
          </a:p>
        </p:txBody>
      </p:sp>
    </p:spTree>
    <p:extLst>
      <p:ext uri="{BB962C8B-B14F-4D97-AF65-F5344CB8AC3E}">
        <p14:creationId xmlns:p14="http://schemas.microsoft.com/office/powerpoint/2010/main" val="39016569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D7F1479B-9B19-4B53-BAA7-ED7D199ED732}"/>
              </a:ext>
            </a:extLst>
          </p:cNvPr>
          <p:cNvSpPr>
            <a:spLocks noGrp="1"/>
          </p:cNvSpPr>
          <p:nvPr>
            <p:ph type="dt" sz="half" idx="10"/>
          </p:nvPr>
        </p:nvSpPr>
        <p:spPr/>
        <p:txBody>
          <a:bodyPr/>
          <a:lstStyle/>
          <a:p>
            <a:fld id="{AE68128B-BE11-4838-8131-DFCFD356DCDC}" type="datetimeFigureOut">
              <a:rPr lang="en-US" smtClean="0"/>
              <a:t>2/11/19</a:t>
            </a:fld>
            <a:endParaRPr lang="en-US"/>
          </a:p>
        </p:txBody>
      </p:sp>
      <p:sp>
        <p:nvSpPr>
          <p:cNvPr id="3" name="Footer Placeholder 2">
            <a:extLst>
              <a:ext uri="{FF2B5EF4-FFF2-40B4-BE49-F238E27FC236}">
                <a16:creationId xmlns:a16="http://schemas.microsoft.com/office/drawing/2014/main" xmlns="" id="{AB56A238-5764-42CD-92E9-8E837EE088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75A0DA6F-D4FD-482E-B5F1-3632FA1B3FBB}"/>
              </a:ext>
            </a:extLst>
          </p:cNvPr>
          <p:cNvSpPr>
            <a:spLocks noGrp="1"/>
          </p:cNvSpPr>
          <p:nvPr>
            <p:ph type="sldNum" sz="quarter" idx="12"/>
          </p:nvPr>
        </p:nvSpPr>
        <p:spPr/>
        <p:txBody>
          <a:bodyPr/>
          <a:lstStyle/>
          <a:p>
            <a:fld id="{E04A727F-3490-4154-86DE-79FC804B513A}" type="slidenum">
              <a:rPr lang="en-US" smtClean="0"/>
              <a:t>‹#›</a:t>
            </a:fld>
            <a:endParaRPr lang="en-US"/>
          </a:p>
        </p:txBody>
      </p:sp>
    </p:spTree>
    <p:extLst>
      <p:ext uri="{BB962C8B-B14F-4D97-AF65-F5344CB8AC3E}">
        <p14:creationId xmlns:p14="http://schemas.microsoft.com/office/powerpoint/2010/main" val="10249104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6ECCE68-0014-4860-8D98-D43565478A6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DCBC5D78-013F-425B-85F3-3B96485A87B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0656CC2D-91E9-447A-9304-B4B4135AB6C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5124E8D0-C7AB-434D-ABED-8C3B985DEBA2}"/>
              </a:ext>
            </a:extLst>
          </p:cNvPr>
          <p:cNvSpPr>
            <a:spLocks noGrp="1"/>
          </p:cNvSpPr>
          <p:nvPr>
            <p:ph type="dt" sz="half" idx="10"/>
          </p:nvPr>
        </p:nvSpPr>
        <p:spPr/>
        <p:txBody>
          <a:bodyPr/>
          <a:lstStyle/>
          <a:p>
            <a:fld id="{AE68128B-BE11-4838-8131-DFCFD356DCDC}" type="datetimeFigureOut">
              <a:rPr lang="en-US" smtClean="0"/>
              <a:t>2/11/19</a:t>
            </a:fld>
            <a:endParaRPr lang="en-US"/>
          </a:p>
        </p:txBody>
      </p:sp>
      <p:sp>
        <p:nvSpPr>
          <p:cNvPr id="6" name="Footer Placeholder 5">
            <a:extLst>
              <a:ext uri="{FF2B5EF4-FFF2-40B4-BE49-F238E27FC236}">
                <a16:creationId xmlns:a16="http://schemas.microsoft.com/office/drawing/2014/main" xmlns="" id="{50B620F6-CEA8-443B-AE8A-628292ADAD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55DE3AFC-F09C-4C0E-8671-9893983F3FE8}"/>
              </a:ext>
            </a:extLst>
          </p:cNvPr>
          <p:cNvSpPr>
            <a:spLocks noGrp="1"/>
          </p:cNvSpPr>
          <p:nvPr>
            <p:ph type="sldNum" sz="quarter" idx="12"/>
          </p:nvPr>
        </p:nvSpPr>
        <p:spPr/>
        <p:txBody>
          <a:bodyPr/>
          <a:lstStyle/>
          <a:p>
            <a:fld id="{E04A727F-3490-4154-86DE-79FC804B513A}" type="slidenum">
              <a:rPr lang="en-US" smtClean="0"/>
              <a:t>‹#›</a:t>
            </a:fld>
            <a:endParaRPr lang="en-US"/>
          </a:p>
        </p:txBody>
      </p:sp>
    </p:spTree>
    <p:extLst>
      <p:ext uri="{BB962C8B-B14F-4D97-AF65-F5344CB8AC3E}">
        <p14:creationId xmlns:p14="http://schemas.microsoft.com/office/powerpoint/2010/main" val="293946633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9E7407F-820B-48C2-BAA4-6D6390CC9C1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B7D58B2F-D69B-4CB5-AD11-E4B3BC7F831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3E904D42-E33E-432F-97C3-3110F52861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FE5B4346-483B-4A45-BBA2-324877DDBFF5}"/>
              </a:ext>
            </a:extLst>
          </p:cNvPr>
          <p:cNvSpPr>
            <a:spLocks noGrp="1"/>
          </p:cNvSpPr>
          <p:nvPr>
            <p:ph type="dt" sz="half" idx="10"/>
          </p:nvPr>
        </p:nvSpPr>
        <p:spPr/>
        <p:txBody>
          <a:bodyPr/>
          <a:lstStyle/>
          <a:p>
            <a:fld id="{AE68128B-BE11-4838-8131-DFCFD356DCDC}" type="datetimeFigureOut">
              <a:rPr lang="en-US" smtClean="0"/>
              <a:t>2/11/19</a:t>
            </a:fld>
            <a:endParaRPr lang="en-US"/>
          </a:p>
        </p:txBody>
      </p:sp>
      <p:sp>
        <p:nvSpPr>
          <p:cNvPr id="6" name="Footer Placeholder 5">
            <a:extLst>
              <a:ext uri="{FF2B5EF4-FFF2-40B4-BE49-F238E27FC236}">
                <a16:creationId xmlns:a16="http://schemas.microsoft.com/office/drawing/2014/main" xmlns="" id="{BC245B15-748D-4AB7-A836-DBFA7C9FED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4464C171-4A84-407F-A819-656C90CB4635}"/>
              </a:ext>
            </a:extLst>
          </p:cNvPr>
          <p:cNvSpPr>
            <a:spLocks noGrp="1"/>
          </p:cNvSpPr>
          <p:nvPr>
            <p:ph type="sldNum" sz="quarter" idx="12"/>
          </p:nvPr>
        </p:nvSpPr>
        <p:spPr/>
        <p:txBody>
          <a:bodyPr/>
          <a:lstStyle/>
          <a:p>
            <a:fld id="{E04A727F-3490-4154-86DE-79FC804B513A}" type="slidenum">
              <a:rPr lang="en-US" smtClean="0"/>
              <a:t>‹#›</a:t>
            </a:fld>
            <a:endParaRPr lang="en-US"/>
          </a:p>
        </p:txBody>
      </p:sp>
    </p:spTree>
    <p:extLst>
      <p:ext uri="{BB962C8B-B14F-4D97-AF65-F5344CB8AC3E}">
        <p14:creationId xmlns:p14="http://schemas.microsoft.com/office/powerpoint/2010/main" val="373731148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486429B5-3A3E-4F5F-A0D9-8908C7E597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818A2B53-740C-42D2-81C0-B2EB1F2AB13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EE41DF8C-12E3-4394-A3F3-D0C61E6F2FE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68128B-BE11-4838-8131-DFCFD356DCDC}" type="datetimeFigureOut">
              <a:rPr lang="en-US" smtClean="0"/>
              <a:t>2/11/19</a:t>
            </a:fld>
            <a:endParaRPr lang="en-US"/>
          </a:p>
        </p:txBody>
      </p:sp>
      <p:sp>
        <p:nvSpPr>
          <p:cNvPr id="5" name="Footer Placeholder 4">
            <a:extLst>
              <a:ext uri="{FF2B5EF4-FFF2-40B4-BE49-F238E27FC236}">
                <a16:creationId xmlns:a16="http://schemas.microsoft.com/office/drawing/2014/main" xmlns="" id="{EB4A64F2-6EEB-4960-A1C0-BC3872DFA5B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DD66C0C4-3469-4539-BCD9-DC6A681136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4A727F-3490-4154-86DE-79FC804B513A}" type="slidenum">
              <a:rPr lang="en-US" smtClean="0"/>
              <a:t>‹#›</a:t>
            </a:fld>
            <a:endParaRPr lang="en-US"/>
          </a:p>
        </p:txBody>
      </p:sp>
    </p:spTree>
    <p:extLst>
      <p:ext uri="{BB962C8B-B14F-4D97-AF65-F5344CB8AC3E}">
        <p14:creationId xmlns:p14="http://schemas.microsoft.com/office/powerpoint/2010/main" val="17588758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7E5379C-DAAD-4FBF-B425-7F3499C790C3}"/>
              </a:ext>
            </a:extLst>
          </p:cNvPr>
          <p:cNvSpPr>
            <a:spLocks noGrp="1"/>
          </p:cNvSpPr>
          <p:nvPr>
            <p:ph type="ctrTitle"/>
          </p:nvPr>
        </p:nvSpPr>
        <p:spPr/>
        <p:txBody>
          <a:bodyPr/>
          <a:lstStyle/>
          <a:p>
            <a:r>
              <a:rPr lang="en-US" dirty="0"/>
              <a:t>Land cover classification and Planet imagery</a:t>
            </a:r>
          </a:p>
        </p:txBody>
      </p:sp>
      <p:sp>
        <p:nvSpPr>
          <p:cNvPr id="3" name="Subtitle 2">
            <a:extLst>
              <a:ext uri="{FF2B5EF4-FFF2-40B4-BE49-F238E27FC236}">
                <a16:creationId xmlns:a16="http://schemas.microsoft.com/office/drawing/2014/main" xmlns="" id="{4260FC03-8C89-4B0F-B851-27089DA59F6F}"/>
              </a:ext>
            </a:extLst>
          </p:cNvPr>
          <p:cNvSpPr>
            <a:spLocks noGrp="1"/>
          </p:cNvSpPr>
          <p:nvPr>
            <p:ph type="subTitle" idx="1"/>
          </p:nvPr>
        </p:nvSpPr>
        <p:spPr/>
        <p:txBody>
          <a:bodyPr/>
          <a:lstStyle/>
          <a:p>
            <a:r>
              <a:rPr lang="en-US" dirty="0"/>
              <a:t>Feb 11, 2019</a:t>
            </a:r>
          </a:p>
        </p:txBody>
      </p:sp>
    </p:spTree>
    <p:extLst>
      <p:ext uri="{BB962C8B-B14F-4D97-AF65-F5344CB8AC3E}">
        <p14:creationId xmlns:p14="http://schemas.microsoft.com/office/powerpoint/2010/main" val="21894202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56CE9663-9A29-4177-827E-5F54942FB292}"/>
              </a:ext>
            </a:extLst>
          </p:cNvPr>
          <p:cNvSpPr/>
          <p:nvPr/>
        </p:nvSpPr>
        <p:spPr>
          <a:xfrm>
            <a:off x="1" y="0"/>
            <a:ext cx="11991372" cy="3416320"/>
          </a:xfrm>
          <a:prstGeom prst="rect">
            <a:avLst/>
          </a:prstGeom>
        </p:spPr>
        <p:txBody>
          <a:bodyPr wrap="square">
            <a:spAutoFit/>
          </a:bodyPr>
          <a:lstStyle/>
          <a:p>
            <a:r>
              <a:rPr lang="en-US" b="1" dirty="0"/>
              <a:t>Automated workflow?</a:t>
            </a:r>
          </a:p>
          <a:p>
            <a:endParaRPr lang="en-US" dirty="0"/>
          </a:p>
          <a:p>
            <a:pPr marL="285750" indent="-285750">
              <a:buFont typeface="Arial" panose="020B0604020202020204" pitchFamily="34" charset="0"/>
              <a:buChar char="•"/>
            </a:pPr>
            <a:r>
              <a:rPr lang="en-US" dirty="0"/>
              <a:t>Currently, manually examine and download Planet images online; manually upload as GEE assets; manually divide Planet image into fields (each has its unique timing), manually enter estimated planting/harvest dates</a:t>
            </a:r>
          </a:p>
          <a:p>
            <a:pPr marL="285750" indent="-285750">
              <a:buFont typeface="Arial" panose="020B0604020202020204" pitchFamily="34" charset="0"/>
              <a:buChar char="•"/>
            </a:pPr>
            <a:r>
              <a:rPr lang="en-US" dirty="0"/>
              <a:t>Automation:</a:t>
            </a:r>
          </a:p>
          <a:p>
            <a:pPr marL="742950" lvl="1" indent="-285750">
              <a:buFont typeface="Arial" panose="020B0604020202020204" pitchFamily="34" charset="0"/>
              <a:buChar char="•"/>
            </a:pPr>
            <a:r>
              <a:rPr lang="en-US" dirty="0"/>
              <a:t>Planet Python API and GEE connection</a:t>
            </a:r>
          </a:p>
          <a:p>
            <a:pPr marL="1200150" lvl="2" indent="-285750">
              <a:buFont typeface="Arial" panose="020B0604020202020204" pitchFamily="34" charset="0"/>
              <a:buChar char="•"/>
            </a:pPr>
            <a:r>
              <a:rPr lang="en-US" dirty="0">
                <a:solidFill>
                  <a:srgbClr val="FF0000"/>
                </a:solidFill>
              </a:rPr>
              <a:t>Download images that are cloud-free over specific regions?</a:t>
            </a:r>
          </a:p>
          <a:p>
            <a:pPr marL="1200150" lvl="2" indent="-285750">
              <a:buFont typeface="Arial" panose="020B0604020202020204" pitchFamily="34" charset="0"/>
              <a:buChar char="•"/>
            </a:pPr>
            <a:r>
              <a:rPr lang="en-US" dirty="0">
                <a:solidFill>
                  <a:srgbClr val="FF0000"/>
                </a:solidFill>
              </a:rPr>
              <a:t>Automatically upload as GEE asset, or a way to use the images in GEE without uploading as asset?</a:t>
            </a:r>
          </a:p>
          <a:p>
            <a:pPr marL="742950" lvl="1" indent="-285750">
              <a:buFont typeface="Arial" panose="020B0604020202020204" pitchFamily="34" charset="0"/>
              <a:buChar char="•"/>
            </a:pPr>
            <a:r>
              <a:rPr lang="en-US" dirty="0"/>
              <a:t>Use image segmentation algorithm to separate image into agricultural fields</a:t>
            </a:r>
          </a:p>
          <a:p>
            <a:pPr marL="742950" lvl="1" indent="-285750">
              <a:buFont typeface="Arial" panose="020B0604020202020204" pitchFamily="34" charset="0"/>
              <a:buChar char="•"/>
            </a:pPr>
            <a:r>
              <a:rPr lang="en-US" dirty="0"/>
              <a:t>For each field, do simple peak detection method: find dates with the five highest EVI values, look at how dates are spread over the year. This will determine single vs double cropping. </a:t>
            </a:r>
            <a:r>
              <a:rPr lang="en-US" dirty="0">
                <a:solidFill>
                  <a:srgbClr val="FF0000"/>
                </a:solidFill>
              </a:rPr>
              <a:t>Other peak detection method?</a:t>
            </a:r>
          </a:p>
          <a:p>
            <a:pPr marL="742950" lvl="1" indent="-285750">
              <a:buFont typeface="Arial" panose="020B0604020202020204" pitchFamily="34" charset="0"/>
              <a:buChar char="•"/>
            </a:pPr>
            <a:r>
              <a:rPr lang="en-US" dirty="0">
                <a:solidFill>
                  <a:srgbClr val="FF0000"/>
                </a:solidFill>
              </a:rPr>
              <a:t>A way to get planting/harvest date automatically?</a:t>
            </a:r>
          </a:p>
        </p:txBody>
      </p:sp>
      <p:grpSp>
        <p:nvGrpSpPr>
          <p:cNvPr id="3" name="Group 2">
            <a:extLst>
              <a:ext uri="{FF2B5EF4-FFF2-40B4-BE49-F238E27FC236}">
                <a16:creationId xmlns:a16="http://schemas.microsoft.com/office/drawing/2014/main" xmlns="" id="{1A88355F-FA45-41E1-BDB1-6B5FFE8F1EAD}"/>
              </a:ext>
            </a:extLst>
          </p:cNvPr>
          <p:cNvGrpSpPr/>
          <p:nvPr/>
        </p:nvGrpSpPr>
        <p:grpSpPr>
          <a:xfrm>
            <a:off x="507989" y="4028783"/>
            <a:ext cx="3745523" cy="2398421"/>
            <a:chOff x="3840039" y="3476292"/>
            <a:chExt cx="3745523" cy="2398421"/>
          </a:xfrm>
        </p:grpSpPr>
        <p:pic>
          <p:nvPicPr>
            <p:cNvPr id="4" name="Picture 3">
              <a:extLst>
                <a:ext uri="{FF2B5EF4-FFF2-40B4-BE49-F238E27FC236}">
                  <a16:creationId xmlns:a16="http://schemas.microsoft.com/office/drawing/2014/main" xmlns="" id="{37ECB055-789F-4DE6-92AF-76639BA37B6E}"/>
                </a:ext>
              </a:extLst>
            </p:cNvPr>
            <p:cNvPicPr>
              <a:picLocks noChangeAspect="1"/>
            </p:cNvPicPr>
            <p:nvPr/>
          </p:nvPicPr>
          <p:blipFill rotWithShape="1">
            <a:blip r:embed="rId2"/>
            <a:srcRect l="13846" t="38077" r="55432" b="12692"/>
            <a:stretch/>
          </p:blipFill>
          <p:spPr>
            <a:xfrm>
              <a:off x="4536075" y="3753291"/>
              <a:ext cx="2353452" cy="2121422"/>
            </a:xfrm>
            <a:prstGeom prst="rect">
              <a:avLst/>
            </a:prstGeom>
          </p:spPr>
        </p:pic>
        <p:sp>
          <p:nvSpPr>
            <p:cNvPr id="5" name="Rectangle 4">
              <a:extLst>
                <a:ext uri="{FF2B5EF4-FFF2-40B4-BE49-F238E27FC236}">
                  <a16:creationId xmlns:a16="http://schemas.microsoft.com/office/drawing/2014/main" xmlns="" id="{CA788867-C26E-4489-A44B-37FAB2832B8C}"/>
                </a:ext>
              </a:extLst>
            </p:cNvPr>
            <p:cNvSpPr/>
            <p:nvPr/>
          </p:nvSpPr>
          <p:spPr>
            <a:xfrm>
              <a:off x="3840039" y="3476292"/>
              <a:ext cx="3745523" cy="276999"/>
            </a:xfrm>
            <a:prstGeom prst="rect">
              <a:avLst/>
            </a:prstGeom>
            <a:solidFill>
              <a:schemeClr val="bg1"/>
            </a:solidFill>
          </p:spPr>
          <p:txBody>
            <a:bodyPr wrap="square">
              <a:spAutoFit/>
            </a:bodyPr>
            <a:lstStyle/>
            <a:p>
              <a:r>
                <a:rPr lang="en-US" sz="1200" dirty="0"/>
                <a:t>Mosaic of Planet Scope cloud free images, 2017 - 2018</a:t>
              </a:r>
            </a:p>
          </p:txBody>
        </p:sp>
      </p:grpSp>
      <p:pic>
        <p:nvPicPr>
          <p:cNvPr id="7" name="Picture 6">
            <a:extLst>
              <a:ext uri="{FF2B5EF4-FFF2-40B4-BE49-F238E27FC236}">
                <a16:creationId xmlns:a16="http://schemas.microsoft.com/office/drawing/2014/main" xmlns="" id="{5E3BFF16-4BB5-4BD3-8901-C9C205E9E63E}"/>
              </a:ext>
            </a:extLst>
          </p:cNvPr>
          <p:cNvPicPr>
            <a:picLocks noChangeAspect="1"/>
          </p:cNvPicPr>
          <p:nvPr/>
        </p:nvPicPr>
        <p:blipFill rotWithShape="1">
          <a:blip r:embed="rId3"/>
          <a:srcRect l="9594" t="41524" r="59685" b="8381"/>
          <a:stretch/>
        </p:blipFill>
        <p:spPr>
          <a:xfrm>
            <a:off x="4941575" y="4295728"/>
            <a:ext cx="2353452" cy="2158673"/>
          </a:xfrm>
          <a:prstGeom prst="rect">
            <a:avLst/>
          </a:prstGeom>
        </p:spPr>
      </p:pic>
      <p:pic>
        <p:nvPicPr>
          <p:cNvPr id="10" name="Picture 9">
            <a:extLst>
              <a:ext uri="{FF2B5EF4-FFF2-40B4-BE49-F238E27FC236}">
                <a16:creationId xmlns:a16="http://schemas.microsoft.com/office/drawing/2014/main" xmlns="" id="{377C4040-8133-4E8A-8E71-D9E9D640F18A}"/>
              </a:ext>
            </a:extLst>
          </p:cNvPr>
          <p:cNvPicPr>
            <a:picLocks noChangeAspect="1"/>
          </p:cNvPicPr>
          <p:nvPr/>
        </p:nvPicPr>
        <p:blipFill rotWithShape="1">
          <a:blip r:embed="rId4"/>
          <a:srcRect l="15000" t="39173" r="55750" b="12191"/>
          <a:stretch/>
        </p:blipFill>
        <p:spPr>
          <a:xfrm>
            <a:off x="8606199" y="4295728"/>
            <a:ext cx="2368200" cy="2215031"/>
          </a:xfrm>
          <a:prstGeom prst="rect">
            <a:avLst/>
          </a:prstGeom>
        </p:spPr>
      </p:pic>
    </p:spTree>
    <p:extLst>
      <p:ext uri="{BB962C8B-B14F-4D97-AF65-F5344CB8AC3E}">
        <p14:creationId xmlns:p14="http://schemas.microsoft.com/office/powerpoint/2010/main" val="400644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8CC51136-969D-4EF8-A04D-282748891600}"/>
              </a:ext>
            </a:extLst>
          </p:cNvPr>
          <p:cNvSpPr txBox="1"/>
          <p:nvPr/>
        </p:nvSpPr>
        <p:spPr>
          <a:xfrm>
            <a:off x="3913046" y="2710161"/>
            <a:ext cx="3815853" cy="461665"/>
          </a:xfrm>
          <a:prstGeom prst="rect">
            <a:avLst/>
          </a:prstGeom>
          <a:noFill/>
        </p:spPr>
        <p:txBody>
          <a:bodyPr wrap="none" rtlCol="0">
            <a:spAutoFit/>
          </a:bodyPr>
          <a:lstStyle/>
          <a:p>
            <a:r>
              <a:rPr lang="en-US" sz="2400" dirty="0"/>
              <a:t>Plan for using Planet imagery</a:t>
            </a:r>
          </a:p>
        </p:txBody>
      </p:sp>
    </p:spTree>
    <p:extLst>
      <p:ext uri="{BB962C8B-B14F-4D97-AF65-F5344CB8AC3E}">
        <p14:creationId xmlns:p14="http://schemas.microsoft.com/office/powerpoint/2010/main" val="236752501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xmlns="" id="{5C7D8DAE-46E0-423B-A4C1-54DC12891A80}"/>
              </a:ext>
            </a:extLst>
          </p:cNvPr>
          <p:cNvSpPr/>
          <p:nvPr/>
        </p:nvSpPr>
        <p:spPr>
          <a:xfrm>
            <a:off x="774098" y="304831"/>
            <a:ext cx="11022227" cy="5632311"/>
          </a:xfrm>
          <a:prstGeom prst="rect">
            <a:avLst/>
          </a:prstGeom>
        </p:spPr>
        <p:txBody>
          <a:bodyPr wrap="square">
            <a:spAutoFit/>
          </a:bodyPr>
          <a:lstStyle/>
          <a:p>
            <a:r>
              <a:rPr lang="en-US" b="1" dirty="0"/>
              <a:t>Purpose of Planet images: create validation/training data</a:t>
            </a:r>
          </a:p>
          <a:p>
            <a:endParaRPr lang="en-US" b="1" dirty="0"/>
          </a:p>
          <a:p>
            <a:pPr marL="285750" indent="-285750">
              <a:buFontTx/>
              <a:buChar char="-"/>
            </a:pPr>
            <a:r>
              <a:rPr lang="en-US" dirty="0"/>
              <a:t>Validate crop timing information</a:t>
            </a:r>
          </a:p>
          <a:p>
            <a:pPr marL="742950" lvl="1" indent="-285750">
              <a:buFontTx/>
              <a:buChar char="-"/>
            </a:pPr>
            <a:r>
              <a:rPr lang="en-US" dirty="0"/>
              <a:t>Need high temporal resolution</a:t>
            </a:r>
          </a:p>
          <a:p>
            <a:pPr marL="742950" lvl="1" indent="-285750">
              <a:buFontTx/>
              <a:buChar char="-"/>
            </a:pPr>
            <a:r>
              <a:rPr lang="en-US" dirty="0"/>
              <a:t>My current method involves stepping through images and manually entering estimated planting, harvest dates for each field</a:t>
            </a:r>
          </a:p>
          <a:p>
            <a:pPr marL="742950" lvl="1" indent="-285750">
              <a:buFontTx/>
              <a:buChar char="-"/>
            </a:pPr>
            <a:endParaRPr lang="en-US" dirty="0"/>
          </a:p>
          <a:p>
            <a:pPr marL="285750" indent="-285750">
              <a:buFontTx/>
              <a:buChar char="-"/>
            </a:pPr>
            <a:r>
              <a:rPr lang="en-US" dirty="0"/>
              <a:t>Validate land cover classification for single vs double cropped soy (for places known to be soy)</a:t>
            </a:r>
          </a:p>
          <a:p>
            <a:pPr marL="742950" lvl="1" indent="-285750">
              <a:buFontTx/>
              <a:buChar char="-"/>
            </a:pPr>
            <a:r>
              <a:rPr lang="en-US" dirty="0"/>
              <a:t>Need because want to report difference in crop timing behavior for different cropping intensities</a:t>
            </a:r>
          </a:p>
          <a:p>
            <a:pPr marL="742950" lvl="1" indent="-285750">
              <a:buFontTx/>
              <a:buChar char="-"/>
            </a:pPr>
            <a:r>
              <a:rPr lang="en-US" dirty="0"/>
              <a:t>Current land use map doesn’t separate single vs double cropping well</a:t>
            </a:r>
          </a:p>
          <a:p>
            <a:pPr marL="742950" lvl="1" indent="-285750">
              <a:buFontTx/>
              <a:buChar char="-"/>
            </a:pPr>
            <a:endParaRPr lang="en-US" dirty="0"/>
          </a:p>
          <a:p>
            <a:pPr marL="285750" indent="-285750">
              <a:buFontTx/>
              <a:buChar char="-"/>
            </a:pPr>
            <a:r>
              <a:rPr lang="en-US" dirty="0">
                <a:solidFill>
                  <a:srgbClr val="FF0000"/>
                </a:solidFill>
              </a:rPr>
              <a:t>Training data for land cover classification of soy vs </a:t>
            </a:r>
            <a:r>
              <a:rPr lang="en-US" dirty="0" err="1">
                <a:solidFill>
                  <a:srgbClr val="FF0000"/>
                </a:solidFill>
              </a:rPr>
              <a:t>nonsoy</a:t>
            </a:r>
            <a:r>
              <a:rPr lang="en-US" dirty="0">
                <a:solidFill>
                  <a:srgbClr val="FF0000"/>
                </a:solidFill>
              </a:rPr>
              <a:t> agriculture</a:t>
            </a:r>
          </a:p>
          <a:p>
            <a:pPr marL="742950" lvl="1" indent="-285750">
              <a:buFontTx/>
              <a:buChar char="-"/>
            </a:pPr>
            <a:r>
              <a:rPr lang="en-US" dirty="0"/>
              <a:t>Important because ‘bad’ timing estimates are usually due to misclassified land use</a:t>
            </a:r>
          </a:p>
          <a:p>
            <a:pPr marL="742950" lvl="1" indent="-285750">
              <a:buFontTx/>
              <a:buChar char="-"/>
            </a:pPr>
            <a:r>
              <a:rPr lang="en-US" dirty="0"/>
              <a:t>We have very few training points for </a:t>
            </a:r>
            <a:r>
              <a:rPr lang="en-US" dirty="0" err="1"/>
              <a:t>nonsoy</a:t>
            </a:r>
            <a:r>
              <a:rPr lang="en-US" dirty="0"/>
              <a:t> agriculture</a:t>
            </a:r>
          </a:p>
          <a:p>
            <a:pPr marL="742950" lvl="1" indent="-285750">
              <a:buFontTx/>
              <a:buChar char="-"/>
            </a:pPr>
            <a:r>
              <a:rPr lang="en-US" dirty="0"/>
              <a:t>If need to create training data for this from Planet, need calibrated images from a consistent set of satellites, need to calibrate with Sentinel 2?</a:t>
            </a:r>
          </a:p>
          <a:p>
            <a:pPr marL="742950" lvl="1" indent="-285750">
              <a:buFontTx/>
              <a:buChar char="-"/>
            </a:pPr>
            <a:endParaRPr lang="en-US" dirty="0"/>
          </a:p>
          <a:p>
            <a:pPr marL="285750" indent="-285750">
              <a:buFontTx/>
              <a:buChar char="-"/>
            </a:pPr>
            <a:r>
              <a:rPr lang="en-US" dirty="0"/>
              <a:t>Validate land cover classification agriculture vs natural veg</a:t>
            </a:r>
          </a:p>
          <a:p>
            <a:pPr marL="742950" lvl="1" indent="-285750">
              <a:buFontTx/>
              <a:buChar char="-"/>
            </a:pPr>
            <a:r>
              <a:rPr lang="en-US" dirty="0"/>
              <a:t>Important because ‘bad’ timing estimates are usually due to misclassified land use</a:t>
            </a:r>
          </a:p>
          <a:p>
            <a:pPr marL="742950" lvl="1" indent="-285750">
              <a:buFontTx/>
              <a:buChar char="-"/>
            </a:pPr>
            <a:endParaRPr lang="en-US" dirty="0"/>
          </a:p>
        </p:txBody>
      </p:sp>
    </p:spTree>
    <p:extLst>
      <p:ext uri="{BB962C8B-B14F-4D97-AF65-F5344CB8AC3E}">
        <p14:creationId xmlns:p14="http://schemas.microsoft.com/office/powerpoint/2010/main" val="20940570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A264D5DD-2AC8-4216-851B-D4CAA53F01BC}"/>
              </a:ext>
            </a:extLst>
          </p:cNvPr>
          <p:cNvSpPr/>
          <p:nvPr/>
        </p:nvSpPr>
        <p:spPr>
          <a:xfrm>
            <a:off x="374248" y="0"/>
            <a:ext cx="11817752" cy="3416320"/>
          </a:xfrm>
          <a:prstGeom prst="rect">
            <a:avLst/>
          </a:prstGeom>
        </p:spPr>
        <p:txBody>
          <a:bodyPr wrap="square">
            <a:spAutoFit/>
          </a:bodyPr>
          <a:lstStyle/>
          <a:p>
            <a:r>
              <a:rPr lang="en-US" b="1" dirty="0"/>
              <a:t>Training data for land cover classification of soy vs </a:t>
            </a:r>
            <a:r>
              <a:rPr lang="en-US" b="1" dirty="0" err="1"/>
              <a:t>nonsoy</a:t>
            </a:r>
            <a:r>
              <a:rPr lang="en-US" b="1" dirty="0"/>
              <a:t> agriculture</a:t>
            </a:r>
          </a:p>
          <a:p>
            <a:endParaRPr lang="en-US" dirty="0"/>
          </a:p>
          <a:p>
            <a:pPr marL="285750" indent="-285750">
              <a:buFontTx/>
              <a:buChar char="-"/>
            </a:pPr>
            <a:r>
              <a:rPr lang="en-US" dirty="0"/>
              <a:t>Need this because:</a:t>
            </a:r>
          </a:p>
          <a:p>
            <a:pPr marL="742950" lvl="1" indent="-285750">
              <a:buFontTx/>
              <a:buChar char="-"/>
            </a:pPr>
            <a:r>
              <a:rPr lang="en-US" dirty="0"/>
              <a:t>False positive of soy in land use map is very high (around 50 – 60%), and we don’t want to report timing information for agriculture that’s not soy</a:t>
            </a:r>
          </a:p>
          <a:p>
            <a:pPr marL="742950" lvl="1" indent="-285750">
              <a:buFontTx/>
              <a:buChar char="-"/>
            </a:pPr>
            <a:r>
              <a:rPr lang="en-US" dirty="0"/>
              <a:t>Want to make sure the Planet imagery downloaded for timing/SC/DC validation purposes is indeed soy</a:t>
            </a:r>
          </a:p>
          <a:p>
            <a:pPr marL="285750" indent="-285750">
              <a:buFontTx/>
              <a:buChar char="-"/>
            </a:pPr>
            <a:r>
              <a:rPr lang="en-US" dirty="0"/>
              <a:t>However, the training data for non-soy agriculture is very sparse (500 SC/DC soy points, 15 </a:t>
            </a:r>
            <a:r>
              <a:rPr lang="en-US" dirty="0" err="1"/>
              <a:t>nonsoy</a:t>
            </a:r>
            <a:r>
              <a:rPr lang="en-US" dirty="0"/>
              <a:t> points per year)</a:t>
            </a:r>
          </a:p>
          <a:p>
            <a:pPr marL="742950" lvl="1" indent="-285750">
              <a:buFontTx/>
              <a:buChar char="-"/>
            </a:pPr>
            <a:r>
              <a:rPr lang="en-US" dirty="0"/>
              <a:t>Currently, train and apply classifier only for individual years; maybe pooling all years’ training data will help </a:t>
            </a:r>
          </a:p>
          <a:p>
            <a:pPr marL="285750" indent="-285750">
              <a:buFontTx/>
              <a:buChar char="-"/>
            </a:pPr>
            <a:endParaRPr lang="en-US" dirty="0"/>
          </a:p>
          <a:p>
            <a:pPr marL="285750" indent="-285750">
              <a:buFontTx/>
              <a:buChar char="-"/>
            </a:pPr>
            <a:r>
              <a:rPr lang="en-US" dirty="0">
                <a:solidFill>
                  <a:srgbClr val="FF0000"/>
                </a:solidFill>
              </a:rPr>
              <a:t>Is it possible to train a soy vs </a:t>
            </a:r>
            <a:r>
              <a:rPr lang="en-US" dirty="0" err="1">
                <a:solidFill>
                  <a:srgbClr val="FF0000"/>
                </a:solidFill>
              </a:rPr>
              <a:t>nonsoy</a:t>
            </a:r>
            <a:r>
              <a:rPr lang="en-US" dirty="0">
                <a:solidFill>
                  <a:srgbClr val="FF0000"/>
                </a:solidFill>
              </a:rPr>
              <a:t> classifier in e.g. Kansas and use it in Brazil? (Crop timing issues…)</a:t>
            </a:r>
          </a:p>
          <a:p>
            <a:pPr marL="285750" indent="-285750">
              <a:buFontTx/>
              <a:buChar char="-"/>
            </a:pPr>
            <a:r>
              <a:rPr lang="en-US" dirty="0">
                <a:solidFill>
                  <a:srgbClr val="FF0000"/>
                </a:solidFill>
              </a:rPr>
              <a:t>Is it possible to visually identify soy vs other agriculture from Planet images? (i.e. create more training points from Planet?)</a:t>
            </a:r>
          </a:p>
        </p:txBody>
      </p:sp>
      <p:graphicFrame>
        <p:nvGraphicFramePr>
          <p:cNvPr id="3" name="Table 2">
            <a:extLst>
              <a:ext uri="{FF2B5EF4-FFF2-40B4-BE49-F238E27FC236}">
                <a16:creationId xmlns:a16="http://schemas.microsoft.com/office/drawing/2014/main" xmlns="" id="{6DC6FAB8-E6E9-433A-BD1D-42E4D872DCB3}"/>
              </a:ext>
            </a:extLst>
          </p:cNvPr>
          <p:cNvGraphicFramePr>
            <a:graphicFrameLocks noGrp="1"/>
          </p:cNvGraphicFramePr>
          <p:nvPr>
            <p:extLst>
              <p:ext uri="{D42A27DB-BD31-4B8C-83A1-F6EECF244321}">
                <p14:modId xmlns:p14="http://schemas.microsoft.com/office/powerpoint/2010/main" val="842280764"/>
              </p:ext>
            </p:extLst>
          </p:nvPr>
        </p:nvGraphicFramePr>
        <p:xfrm>
          <a:off x="1578658" y="3525111"/>
          <a:ext cx="8128000" cy="222504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xmlns="" val="2813084130"/>
                    </a:ext>
                  </a:extLst>
                </a:gridCol>
                <a:gridCol w="2032000">
                  <a:extLst>
                    <a:ext uri="{9D8B030D-6E8A-4147-A177-3AD203B41FA5}">
                      <a16:colId xmlns:a16="http://schemas.microsoft.com/office/drawing/2014/main" xmlns="" val="248258982"/>
                    </a:ext>
                  </a:extLst>
                </a:gridCol>
                <a:gridCol w="2032000">
                  <a:extLst>
                    <a:ext uri="{9D8B030D-6E8A-4147-A177-3AD203B41FA5}">
                      <a16:colId xmlns:a16="http://schemas.microsoft.com/office/drawing/2014/main" xmlns="" val="1156250938"/>
                    </a:ext>
                  </a:extLst>
                </a:gridCol>
                <a:gridCol w="2032000">
                  <a:extLst>
                    <a:ext uri="{9D8B030D-6E8A-4147-A177-3AD203B41FA5}">
                      <a16:colId xmlns:a16="http://schemas.microsoft.com/office/drawing/2014/main" xmlns="" val="1957127266"/>
                    </a:ext>
                  </a:extLst>
                </a:gridCol>
              </a:tblGrid>
              <a:tr h="370840">
                <a:tc>
                  <a:txBody>
                    <a:bodyPr/>
                    <a:lstStyle/>
                    <a:p>
                      <a:r>
                        <a:rPr lang="en-US" dirty="0"/>
                        <a:t>Year</a:t>
                      </a:r>
                    </a:p>
                  </a:txBody>
                  <a:tcPr/>
                </a:tc>
                <a:tc>
                  <a:txBody>
                    <a:bodyPr/>
                    <a:lstStyle/>
                    <a:p>
                      <a:r>
                        <a:rPr lang="en-US" dirty="0"/>
                        <a:t>Overall accuracy</a:t>
                      </a:r>
                    </a:p>
                  </a:txBody>
                  <a:tcPr/>
                </a:tc>
                <a:tc>
                  <a:txBody>
                    <a:bodyPr/>
                    <a:lstStyle/>
                    <a:p>
                      <a:r>
                        <a:rPr lang="en-US" dirty="0"/>
                        <a:t>True positive</a:t>
                      </a:r>
                    </a:p>
                  </a:txBody>
                  <a:tcPr/>
                </a:tc>
                <a:tc>
                  <a:txBody>
                    <a:bodyPr/>
                    <a:lstStyle/>
                    <a:p>
                      <a:r>
                        <a:rPr lang="en-US" dirty="0"/>
                        <a:t>False positive</a:t>
                      </a:r>
                    </a:p>
                  </a:txBody>
                  <a:tcPr/>
                </a:tc>
                <a:extLst>
                  <a:ext uri="{0D108BD9-81ED-4DB2-BD59-A6C34878D82A}">
                    <a16:rowId xmlns:a16="http://schemas.microsoft.com/office/drawing/2014/main" xmlns="" val="4016829759"/>
                  </a:ext>
                </a:extLst>
              </a:tr>
              <a:tr h="370840">
                <a:tc>
                  <a:txBody>
                    <a:bodyPr/>
                    <a:lstStyle/>
                    <a:p>
                      <a:r>
                        <a:rPr lang="en-US" dirty="0"/>
                        <a:t>2014</a:t>
                      </a:r>
                    </a:p>
                  </a:txBody>
                  <a:tcPr/>
                </a:tc>
                <a:tc>
                  <a:txBody>
                    <a:bodyPr/>
                    <a:lstStyle/>
                    <a:p>
                      <a:r>
                        <a:rPr lang="en-US" dirty="0"/>
                        <a:t>95</a:t>
                      </a:r>
                    </a:p>
                  </a:txBody>
                  <a:tcPr/>
                </a:tc>
                <a:tc>
                  <a:txBody>
                    <a:bodyPr/>
                    <a:lstStyle/>
                    <a:p>
                      <a:r>
                        <a:rPr lang="en-US" dirty="0"/>
                        <a:t>453/(453+17)</a:t>
                      </a:r>
                    </a:p>
                  </a:txBody>
                  <a:tcPr/>
                </a:tc>
                <a:tc>
                  <a:txBody>
                    <a:bodyPr/>
                    <a:lstStyle/>
                    <a:p>
                      <a:r>
                        <a:rPr lang="en-US" dirty="0"/>
                        <a:t>7/(11 + 7)</a:t>
                      </a:r>
                    </a:p>
                  </a:txBody>
                  <a:tcPr/>
                </a:tc>
                <a:extLst>
                  <a:ext uri="{0D108BD9-81ED-4DB2-BD59-A6C34878D82A}">
                    <a16:rowId xmlns:a16="http://schemas.microsoft.com/office/drawing/2014/main" xmlns="" val="2835012966"/>
                  </a:ext>
                </a:extLst>
              </a:tr>
              <a:tr h="370840">
                <a:tc>
                  <a:txBody>
                    <a:bodyPr/>
                    <a:lstStyle/>
                    <a:p>
                      <a:r>
                        <a:rPr lang="en-US" dirty="0"/>
                        <a:t>2003</a:t>
                      </a:r>
                    </a:p>
                  </a:txBody>
                  <a:tcPr/>
                </a:tc>
                <a:tc>
                  <a:txBody>
                    <a:bodyPr/>
                    <a:lstStyle/>
                    <a:p>
                      <a:r>
                        <a:rPr lang="en-US" dirty="0"/>
                        <a:t>92</a:t>
                      </a:r>
                    </a:p>
                  </a:txBody>
                  <a:tcPr/>
                </a:tc>
                <a:tc>
                  <a:txBody>
                    <a:bodyPr/>
                    <a:lstStyle/>
                    <a:p>
                      <a:r>
                        <a:rPr lang="en-US" dirty="0"/>
                        <a:t>348/(348+13)</a:t>
                      </a:r>
                    </a:p>
                  </a:txBody>
                  <a:tcPr/>
                </a:tc>
                <a:tc>
                  <a:txBody>
                    <a:bodyPr/>
                    <a:lstStyle/>
                    <a:p>
                      <a:r>
                        <a:rPr lang="en-US" dirty="0"/>
                        <a:t>16/(14+16)</a:t>
                      </a:r>
                    </a:p>
                  </a:txBody>
                  <a:tcPr/>
                </a:tc>
                <a:extLst>
                  <a:ext uri="{0D108BD9-81ED-4DB2-BD59-A6C34878D82A}">
                    <a16:rowId xmlns:a16="http://schemas.microsoft.com/office/drawing/2014/main" xmlns="" val="2045637587"/>
                  </a:ext>
                </a:extLst>
              </a:tr>
              <a:tr h="370840">
                <a:tc>
                  <a:txBody>
                    <a:bodyPr/>
                    <a:lstStyle/>
                    <a:p>
                      <a:r>
                        <a:rPr lang="en-US" dirty="0"/>
                        <a:t>2004</a:t>
                      </a:r>
                    </a:p>
                  </a:txBody>
                  <a:tcPr/>
                </a:tc>
                <a:tc>
                  <a:txBody>
                    <a:bodyPr/>
                    <a:lstStyle/>
                    <a:p>
                      <a:r>
                        <a:rPr lang="en-US" dirty="0"/>
                        <a:t>90</a:t>
                      </a:r>
                    </a:p>
                  </a:txBody>
                  <a:tcPr/>
                </a:tc>
                <a:tc>
                  <a:txBody>
                    <a:bodyPr/>
                    <a:lstStyle/>
                    <a:p>
                      <a:r>
                        <a:rPr lang="en-US" dirty="0"/>
                        <a:t>324/(324+23)</a:t>
                      </a:r>
                    </a:p>
                  </a:txBody>
                  <a:tcPr/>
                </a:tc>
                <a:tc>
                  <a:txBody>
                    <a:bodyPr/>
                    <a:lstStyle/>
                    <a:p>
                      <a:r>
                        <a:rPr lang="en-US" dirty="0"/>
                        <a:t>10/11</a:t>
                      </a:r>
                    </a:p>
                  </a:txBody>
                  <a:tcPr/>
                </a:tc>
                <a:extLst>
                  <a:ext uri="{0D108BD9-81ED-4DB2-BD59-A6C34878D82A}">
                    <a16:rowId xmlns:a16="http://schemas.microsoft.com/office/drawing/2014/main" xmlns="" val="3457652444"/>
                  </a:ext>
                </a:extLst>
              </a:tr>
              <a:tr h="370840">
                <a:tc>
                  <a:txBody>
                    <a:bodyPr/>
                    <a:lstStyle/>
                    <a:p>
                      <a:r>
                        <a:rPr lang="en-US" dirty="0"/>
                        <a:t>2007</a:t>
                      </a:r>
                    </a:p>
                  </a:txBody>
                  <a:tcPr/>
                </a:tc>
                <a:tc>
                  <a:txBody>
                    <a:bodyPr/>
                    <a:lstStyle/>
                    <a:p>
                      <a:r>
                        <a:rPr lang="en-US" dirty="0"/>
                        <a:t>96</a:t>
                      </a:r>
                    </a:p>
                  </a:txBody>
                  <a:tcPr/>
                </a:tc>
                <a:tc>
                  <a:txBody>
                    <a:bodyPr/>
                    <a:lstStyle/>
                    <a:p>
                      <a:r>
                        <a:rPr lang="en-US" dirty="0"/>
                        <a:t>397/(397 + 2)</a:t>
                      </a:r>
                    </a:p>
                  </a:txBody>
                  <a:tcPr/>
                </a:tc>
                <a:tc>
                  <a:txBody>
                    <a:bodyPr/>
                    <a:lstStyle/>
                    <a:p>
                      <a:r>
                        <a:rPr lang="en-US" dirty="0"/>
                        <a:t>14/(14+7)</a:t>
                      </a:r>
                    </a:p>
                  </a:txBody>
                  <a:tcPr/>
                </a:tc>
                <a:extLst>
                  <a:ext uri="{0D108BD9-81ED-4DB2-BD59-A6C34878D82A}">
                    <a16:rowId xmlns:a16="http://schemas.microsoft.com/office/drawing/2014/main" xmlns="" val="3523642248"/>
                  </a:ext>
                </a:extLst>
              </a:tr>
              <a:tr h="370840">
                <a:tc>
                  <a:txBody>
                    <a:bodyPr/>
                    <a:lstStyle/>
                    <a:p>
                      <a:r>
                        <a:rPr lang="en-US" dirty="0"/>
                        <a:t>2017</a:t>
                      </a:r>
                    </a:p>
                  </a:txBody>
                  <a:tcPr/>
                </a:tc>
                <a:tc>
                  <a:txBody>
                    <a:bodyPr/>
                    <a:lstStyle/>
                    <a:p>
                      <a:r>
                        <a:rPr lang="en-US" dirty="0"/>
                        <a:t>96</a:t>
                      </a:r>
                    </a:p>
                  </a:txBody>
                  <a:tcPr/>
                </a:tc>
                <a:tc>
                  <a:txBody>
                    <a:bodyPr/>
                    <a:lstStyle/>
                    <a:p>
                      <a:r>
                        <a:rPr lang="en-US" dirty="0"/>
                        <a:t>412/(412 + 8)</a:t>
                      </a:r>
                    </a:p>
                  </a:txBody>
                  <a:tcPr/>
                </a:tc>
                <a:tc>
                  <a:txBody>
                    <a:bodyPr/>
                    <a:lstStyle/>
                    <a:p>
                      <a:r>
                        <a:rPr lang="en-US" dirty="0"/>
                        <a:t>9/(9+8)</a:t>
                      </a:r>
                    </a:p>
                  </a:txBody>
                  <a:tcPr/>
                </a:tc>
                <a:extLst>
                  <a:ext uri="{0D108BD9-81ED-4DB2-BD59-A6C34878D82A}">
                    <a16:rowId xmlns:a16="http://schemas.microsoft.com/office/drawing/2014/main" xmlns="" val="600991188"/>
                  </a:ext>
                </a:extLst>
              </a:tr>
            </a:tbl>
          </a:graphicData>
        </a:graphic>
      </p:graphicFrame>
      <p:sp>
        <p:nvSpPr>
          <p:cNvPr id="4" name="Rectangle 3">
            <a:extLst>
              <a:ext uri="{FF2B5EF4-FFF2-40B4-BE49-F238E27FC236}">
                <a16:creationId xmlns:a16="http://schemas.microsoft.com/office/drawing/2014/main" xmlns="" id="{279C94A2-E135-4C2E-9302-B40FFDDCAB30}"/>
              </a:ext>
            </a:extLst>
          </p:cNvPr>
          <p:cNvSpPr/>
          <p:nvPr/>
        </p:nvSpPr>
        <p:spPr>
          <a:xfrm>
            <a:off x="374248" y="5849570"/>
            <a:ext cx="11817752" cy="830997"/>
          </a:xfrm>
          <a:prstGeom prst="rect">
            <a:avLst/>
          </a:prstGeom>
        </p:spPr>
        <p:txBody>
          <a:bodyPr wrap="square">
            <a:spAutoFit/>
          </a:bodyPr>
          <a:lstStyle/>
          <a:p>
            <a:r>
              <a:rPr lang="en-US" sz="1600" dirty="0"/>
              <a:t>For downloading Planet images known to be soy, because false positive is so high, can’t rely on land use map to target soy-only agri.</a:t>
            </a:r>
          </a:p>
          <a:p>
            <a:pPr marL="742950" lvl="1" indent="-285750">
              <a:buFontTx/>
              <a:buChar char="-"/>
            </a:pPr>
            <a:r>
              <a:rPr lang="en-US" sz="1600" dirty="0"/>
              <a:t>Currently, only downloaded Planet images over farms that are known to be soy</a:t>
            </a:r>
          </a:p>
          <a:p>
            <a:pPr marL="742950" lvl="1" indent="-285750">
              <a:buFontTx/>
              <a:buChar char="-"/>
            </a:pPr>
            <a:r>
              <a:rPr lang="en-US" sz="1600" dirty="0"/>
              <a:t>Could also download Planet images with a high concentration of soy training points, but the training points don’t cover all of Brazil</a:t>
            </a:r>
          </a:p>
        </p:txBody>
      </p:sp>
    </p:spTree>
    <p:extLst>
      <p:ext uri="{BB962C8B-B14F-4D97-AF65-F5344CB8AC3E}">
        <p14:creationId xmlns:p14="http://schemas.microsoft.com/office/powerpoint/2010/main" val="1066672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7A3B442-9B60-4F7A-ACC7-6D795E8390D8}"/>
              </a:ext>
            </a:extLst>
          </p:cNvPr>
          <p:cNvSpPr txBox="1"/>
          <p:nvPr/>
        </p:nvSpPr>
        <p:spPr>
          <a:xfrm>
            <a:off x="4000501" y="2967335"/>
            <a:ext cx="3385735" cy="461665"/>
          </a:xfrm>
          <a:prstGeom prst="rect">
            <a:avLst/>
          </a:prstGeom>
          <a:noFill/>
        </p:spPr>
        <p:txBody>
          <a:bodyPr wrap="none" rtlCol="0">
            <a:spAutoFit/>
          </a:bodyPr>
          <a:lstStyle/>
          <a:p>
            <a:r>
              <a:rPr lang="en-US" sz="2400" dirty="0"/>
              <a:t>Center pivot classification</a:t>
            </a:r>
          </a:p>
        </p:txBody>
      </p:sp>
    </p:spTree>
    <p:extLst>
      <p:ext uri="{BB962C8B-B14F-4D97-AF65-F5344CB8AC3E}">
        <p14:creationId xmlns:p14="http://schemas.microsoft.com/office/powerpoint/2010/main" val="20641699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70584" y="151663"/>
            <a:ext cx="10224530" cy="923330"/>
          </a:xfrm>
          <a:prstGeom prst="rect">
            <a:avLst/>
          </a:prstGeom>
          <a:noFill/>
        </p:spPr>
        <p:txBody>
          <a:bodyPr wrap="none" rtlCol="0">
            <a:spAutoFit/>
          </a:bodyPr>
          <a:lstStyle/>
          <a:p>
            <a:r>
              <a:rPr lang="en-US" b="1" dirty="0"/>
              <a:t>Center pivot detection in Brazil</a:t>
            </a:r>
          </a:p>
          <a:p>
            <a:pPr marL="285750" indent="-285750">
              <a:buFontTx/>
              <a:buChar char="-"/>
            </a:pPr>
            <a:r>
              <a:rPr lang="en-US" dirty="0"/>
              <a:t>Need to detect center pivot because only have one year of center pivot data</a:t>
            </a:r>
          </a:p>
          <a:p>
            <a:pPr marL="285750" indent="-285750">
              <a:buFontTx/>
              <a:buChar char="-"/>
            </a:pPr>
            <a:r>
              <a:rPr lang="en-US" dirty="0"/>
              <a:t>Method is based on edge detection. Red = center pivot’s centroid. Black circles = 2014 center pivot data </a:t>
            </a:r>
          </a:p>
        </p:txBody>
      </p:sp>
      <p:sp>
        <p:nvSpPr>
          <p:cNvPr id="3" name="TextBox 2"/>
          <p:cNvSpPr txBox="1"/>
          <p:nvPr/>
        </p:nvSpPr>
        <p:spPr>
          <a:xfrm>
            <a:off x="951773" y="1074993"/>
            <a:ext cx="4365298" cy="369332"/>
          </a:xfrm>
          <a:prstGeom prst="rect">
            <a:avLst/>
          </a:prstGeom>
          <a:noFill/>
        </p:spPr>
        <p:txBody>
          <a:bodyPr wrap="none" rtlCol="0">
            <a:spAutoFit/>
          </a:bodyPr>
          <a:lstStyle/>
          <a:p>
            <a:r>
              <a:rPr lang="en-US" dirty="0"/>
              <a:t>Kansas, using Landsat 8 day EVI in April 2013</a:t>
            </a:r>
          </a:p>
        </p:txBody>
      </p:sp>
      <p:pic>
        <p:nvPicPr>
          <p:cNvPr id="4" name="Picture 3"/>
          <p:cNvPicPr>
            <a:picLocks noChangeAspect="1"/>
          </p:cNvPicPr>
          <p:nvPr/>
        </p:nvPicPr>
        <p:blipFill>
          <a:blip r:embed="rId3"/>
          <a:stretch>
            <a:fillRect/>
          </a:stretch>
        </p:blipFill>
        <p:spPr>
          <a:xfrm>
            <a:off x="789537" y="1403226"/>
            <a:ext cx="4689770" cy="2513105"/>
          </a:xfrm>
          <a:prstGeom prst="rect">
            <a:avLst/>
          </a:prstGeom>
        </p:spPr>
      </p:pic>
      <p:pic>
        <p:nvPicPr>
          <p:cNvPr id="5" name="Picture 4"/>
          <p:cNvPicPr>
            <a:picLocks noChangeAspect="1"/>
          </p:cNvPicPr>
          <p:nvPr/>
        </p:nvPicPr>
        <p:blipFill>
          <a:blip r:embed="rId4"/>
          <a:stretch>
            <a:fillRect/>
          </a:stretch>
        </p:blipFill>
        <p:spPr>
          <a:xfrm>
            <a:off x="6287989" y="1454149"/>
            <a:ext cx="4856262" cy="2467149"/>
          </a:xfrm>
          <a:prstGeom prst="rect">
            <a:avLst/>
          </a:prstGeom>
        </p:spPr>
      </p:pic>
      <p:sp>
        <p:nvSpPr>
          <p:cNvPr id="6" name="TextBox 5"/>
          <p:cNvSpPr txBox="1"/>
          <p:nvPr/>
        </p:nvSpPr>
        <p:spPr>
          <a:xfrm>
            <a:off x="6430177" y="1075731"/>
            <a:ext cx="4230710" cy="369332"/>
          </a:xfrm>
          <a:prstGeom prst="rect">
            <a:avLst/>
          </a:prstGeom>
          <a:noFill/>
        </p:spPr>
        <p:txBody>
          <a:bodyPr wrap="none" rtlCol="0">
            <a:spAutoFit/>
          </a:bodyPr>
          <a:lstStyle/>
          <a:p>
            <a:r>
              <a:rPr lang="en-US" dirty="0"/>
              <a:t>Brazil, using Landsat 8 day EVI in April 2013</a:t>
            </a:r>
          </a:p>
        </p:txBody>
      </p:sp>
      <p:sp>
        <p:nvSpPr>
          <p:cNvPr id="7" name="TextBox 6"/>
          <p:cNvSpPr txBox="1"/>
          <p:nvPr/>
        </p:nvSpPr>
        <p:spPr>
          <a:xfrm>
            <a:off x="0" y="3966387"/>
            <a:ext cx="12107119" cy="1569660"/>
          </a:xfrm>
          <a:prstGeom prst="rect">
            <a:avLst/>
          </a:prstGeom>
          <a:noFill/>
        </p:spPr>
        <p:txBody>
          <a:bodyPr wrap="square" rtlCol="0">
            <a:spAutoFit/>
          </a:bodyPr>
          <a:lstStyle/>
          <a:p>
            <a:r>
              <a:rPr lang="en-US" sz="1600" dirty="0"/>
              <a:t>Observations:</a:t>
            </a:r>
          </a:p>
          <a:p>
            <a:pPr marL="285750" indent="-285750">
              <a:buFont typeface="Arial" panose="020B0604020202020204" pitchFamily="34" charset="0"/>
              <a:buChar char="•"/>
            </a:pPr>
            <a:r>
              <a:rPr lang="en-US" sz="1600" dirty="0"/>
              <a:t>No obvious ‘out of season’ time during which irrigated would be green and rainfed would be yellow</a:t>
            </a:r>
          </a:p>
          <a:p>
            <a:pPr marL="285750" indent="-285750">
              <a:buFont typeface="Arial" panose="020B0604020202020204" pitchFamily="34" charset="0"/>
              <a:buChar char="•"/>
            </a:pPr>
            <a:r>
              <a:rPr lang="en-US" sz="1600" dirty="0"/>
              <a:t>Size of center pivots is very uniform in Kansas but more varied in Mato Grosso, is a problem for creating a single kernel size in edge detection</a:t>
            </a:r>
          </a:p>
          <a:p>
            <a:pPr marL="285750" indent="-285750">
              <a:buFont typeface="Arial" panose="020B0604020202020204" pitchFamily="34" charset="0"/>
              <a:buChar char="•"/>
            </a:pPr>
            <a:r>
              <a:rPr lang="en-US" sz="1600" dirty="0"/>
              <a:t>Irregularly spaced center pivot and heterogeneous natural vegetation make it hard to pinpoint actual center pivot (problem for edge detection). False positive and false negatives are very high</a:t>
            </a:r>
          </a:p>
          <a:p>
            <a:pPr marL="285750" indent="-285750">
              <a:buFont typeface="Arial" panose="020B0604020202020204" pitchFamily="34" charset="0"/>
              <a:buChar char="•"/>
            </a:pPr>
            <a:r>
              <a:rPr lang="en-US" sz="1600" dirty="0" err="1"/>
              <a:t>reduceToVectors</a:t>
            </a:r>
            <a:r>
              <a:rPr lang="en-US" sz="1600" dirty="0"/>
              <a:t> to convert from detected pixels to features is not scalable in GEE</a:t>
            </a:r>
          </a:p>
        </p:txBody>
      </p:sp>
      <p:sp>
        <p:nvSpPr>
          <p:cNvPr id="9" name="Rectangle 8">
            <a:extLst>
              <a:ext uri="{FF2B5EF4-FFF2-40B4-BE49-F238E27FC236}">
                <a16:creationId xmlns:a16="http://schemas.microsoft.com/office/drawing/2014/main" xmlns="" id="{A75DAA8B-7DF1-4BE5-990B-CC8F8E79EBF6}"/>
              </a:ext>
            </a:extLst>
          </p:cNvPr>
          <p:cNvSpPr/>
          <p:nvPr/>
        </p:nvSpPr>
        <p:spPr>
          <a:xfrm>
            <a:off x="170584" y="6060006"/>
            <a:ext cx="5952527" cy="584775"/>
          </a:xfrm>
          <a:prstGeom prst="rect">
            <a:avLst/>
          </a:prstGeom>
        </p:spPr>
        <p:txBody>
          <a:bodyPr wrap="none">
            <a:spAutoFit/>
          </a:bodyPr>
          <a:lstStyle/>
          <a:p>
            <a:r>
              <a:rPr lang="en-US" sz="1600" b="1" dirty="0"/>
              <a:t>Potential solutions:</a:t>
            </a:r>
          </a:p>
          <a:p>
            <a:pPr marL="285750" indent="-285750">
              <a:buFont typeface="Arial" panose="020B0604020202020204" pitchFamily="34" charset="0"/>
              <a:buChar char="•"/>
            </a:pPr>
            <a:r>
              <a:rPr lang="en-US" sz="1600" dirty="0"/>
              <a:t>Object oriented classification; machine learning. </a:t>
            </a:r>
            <a:r>
              <a:rPr lang="en-US" sz="1600" dirty="0">
                <a:solidFill>
                  <a:srgbClr val="FF0000"/>
                </a:solidFill>
              </a:rPr>
              <a:t>Other solutions? </a:t>
            </a:r>
          </a:p>
        </p:txBody>
      </p:sp>
    </p:spTree>
    <p:extLst>
      <p:ext uri="{BB962C8B-B14F-4D97-AF65-F5344CB8AC3E}">
        <p14:creationId xmlns:p14="http://schemas.microsoft.com/office/powerpoint/2010/main" val="25068760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7A3B442-9B60-4F7A-ACC7-6D795E8390D8}"/>
              </a:ext>
            </a:extLst>
          </p:cNvPr>
          <p:cNvSpPr txBox="1"/>
          <p:nvPr/>
        </p:nvSpPr>
        <p:spPr>
          <a:xfrm>
            <a:off x="4000501" y="2967335"/>
            <a:ext cx="4233980" cy="461665"/>
          </a:xfrm>
          <a:prstGeom prst="rect">
            <a:avLst/>
          </a:prstGeom>
          <a:noFill/>
        </p:spPr>
        <p:txBody>
          <a:bodyPr wrap="none" rtlCol="0">
            <a:spAutoFit/>
          </a:bodyPr>
          <a:lstStyle/>
          <a:p>
            <a:r>
              <a:rPr lang="en-US" sz="2400" dirty="0"/>
              <a:t>Planet Scope satellite calibration</a:t>
            </a:r>
          </a:p>
        </p:txBody>
      </p:sp>
    </p:spTree>
    <p:extLst>
      <p:ext uri="{BB962C8B-B14F-4D97-AF65-F5344CB8AC3E}">
        <p14:creationId xmlns:p14="http://schemas.microsoft.com/office/powerpoint/2010/main" val="27481532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A3372C8A-0CD3-40F5-A38C-1EBD447AC8BF}"/>
              </a:ext>
            </a:extLst>
          </p:cNvPr>
          <p:cNvSpPr txBox="1"/>
          <p:nvPr/>
        </p:nvSpPr>
        <p:spPr>
          <a:xfrm>
            <a:off x="314326" y="295572"/>
            <a:ext cx="10815637" cy="2308324"/>
          </a:xfrm>
          <a:prstGeom prst="rect">
            <a:avLst/>
          </a:prstGeom>
          <a:noFill/>
        </p:spPr>
        <p:txBody>
          <a:bodyPr wrap="square" rtlCol="0">
            <a:spAutoFit/>
          </a:bodyPr>
          <a:lstStyle/>
          <a:p>
            <a:r>
              <a:rPr lang="en-US" b="1" dirty="0"/>
              <a:t>Planet Scope vs Rapid Eye images</a:t>
            </a:r>
          </a:p>
          <a:p>
            <a:pPr marL="342900" indent="-342900">
              <a:buFontTx/>
              <a:buChar char="-"/>
            </a:pPr>
            <a:endParaRPr lang="en-US" dirty="0"/>
          </a:p>
          <a:p>
            <a:pPr marL="342900" indent="-342900">
              <a:buFontTx/>
              <a:buChar char="-"/>
            </a:pPr>
            <a:r>
              <a:rPr lang="en-US" dirty="0"/>
              <a:t>How to calibrate to each other to use to create a single timeseries?</a:t>
            </a:r>
          </a:p>
          <a:p>
            <a:pPr marL="342900" indent="-342900">
              <a:buFontTx/>
              <a:buChar char="-"/>
            </a:pPr>
            <a:r>
              <a:rPr lang="en-US" dirty="0"/>
              <a:t>Need to calibrate to Sentinel to get accurate EVI? (what calibration method/tools to use?)</a:t>
            </a:r>
          </a:p>
          <a:p>
            <a:pPr marL="800100" lvl="1" indent="-342900">
              <a:buFontTx/>
              <a:buChar char="-"/>
            </a:pPr>
            <a:r>
              <a:rPr lang="en-US" dirty="0"/>
              <a:t>Commercial high resolution satellites that are useful for calibration?</a:t>
            </a:r>
          </a:p>
          <a:p>
            <a:pPr marL="342900" indent="-342900">
              <a:buFontTx/>
              <a:buChar char="-"/>
            </a:pPr>
            <a:r>
              <a:rPr lang="en-US" dirty="0"/>
              <a:t>They are top of atmosphere – is there an atmospheric correction algorithm available? </a:t>
            </a:r>
          </a:p>
          <a:p>
            <a:pPr marL="342900" indent="-342900">
              <a:buFontTx/>
              <a:buChar char="-"/>
            </a:pPr>
            <a:r>
              <a:rPr lang="en-US" dirty="0"/>
              <a:t>Existing cloud filtering algorithm for Planet Scope and Rapid Eye?</a:t>
            </a:r>
          </a:p>
          <a:p>
            <a:pPr marL="342900" indent="-342900">
              <a:buFontTx/>
              <a:buChar char="-"/>
            </a:pPr>
            <a:r>
              <a:rPr lang="en-US" dirty="0"/>
              <a:t>Python API – filter for cloud cover over specific regions of the image?</a:t>
            </a:r>
          </a:p>
        </p:txBody>
      </p:sp>
    </p:spTree>
    <p:extLst>
      <p:ext uri="{BB962C8B-B14F-4D97-AF65-F5344CB8AC3E}">
        <p14:creationId xmlns:p14="http://schemas.microsoft.com/office/powerpoint/2010/main" val="308024192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7A3B442-9B60-4F7A-ACC7-6D795E8390D8}"/>
              </a:ext>
            </a:extLst>
          </p:cNvPr>
          <p:cNvSpPr txBox="1"/>
          <p:nvPr/>
        </p:nvSpPr>
        <p:spPr>
          <a:xfrm>
            <a:off x="2771019" y="2724448"/>
            <a:ext cx="6649962" cy="461665"/>
          </a:xfrm>
          <a:prstGeom prst="rect">
            <a:avLst/>
          </a:prstGeom>
          <a:noFill/>
        </p:spPr>
        <p:txBody>
          <a:bodyPr wrap="none" rtlCol="0">
            <a:spAutoFit/>
          </a:bodyPr>
          <a:lstStyle/>
          <a:p>
            <a:r>
              <a:rPr lang="en-US" sz="2400" dirty="0"/>
              <a:t>Automated detection Planet imagery characteristics</a:t>
            </a:r>
          </a:p>
        </p:txBody>
      </p:sp>
    </p:spTree>
    <p:extLst>
      <p:ext uri="{BB962C8B-B14F-4D97-AF65-F5344CB8AC3E}">
        <p14:creationId xmlns:p14="http://schemas.microsoft.com/office/powerpoint/2010/main" val="25713048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597</TotalTime>
  <Words>1424</Words>
  <Application>Microsoft Macintosh PowerPoint</Application>
  <PresentationFormat>Custom</PresentationFormat>
  <Paragraphs>103</Paragraphs>
  <Slides>10</Slides>
  <Notes>3</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Land cover classification and Planet imagery</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Land cover classification and Planet imagery</dc:title>
  <dc:creator>MsMonkey</dc:creator>
  <cp:lastModifiedBy>Ming Zhang</cp:lastModifiedBy>
  <cp:revision>32</cp:revision>
  <dcterms:created xsi:type="dcterms:W3CDTF">2019-02-09T01:02:12Z</dcterms:created>
  <dcterms:modified xsi:type="dcterms:W3CDTF">2019-02-12T01:32:26Z</dcterms:modified>
</cp:coreProperties>
</file>

<file path=docProps/thumbnail.jpeg>
</file>